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4" r:id="rId3"/>
    <p:sldId id="283" r:id="rId4"/>
    <p:sldId id="284" r:id="rId5"/>
    <p:sldId id="285" r:id="rId6"/>
    <p:sldId id="286" r:id="rId7"/>
    <p:sldId id="282" r:id="rId8"/>
  </p:sldIdLst>
  <p:sldSz cx="9144000" cy="6858000" type="screen4x3"/>
  <p:notesSz cx="6858000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0">
          <p15:clr>
            <a:srgbClr val="A4A3A4"/>
          </p15:clr>
        </p15:guide>
        <p15:guide id="2" pos="54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00"/>
    <a:srgbClr val="F4C000"/>
    <a:srgbClr val="499249"/>
    <a:srgbClr val="95C154"/>
    <a:srgbClr val="320050"/>
    <a:srgbClr val="DADADA"/>
    <a:srgbClr val="D0D0D0"/>
    <a:srgbClr val="58585A"/>
    <a:srgbClr val="6B63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10" d="100"/>
          <a:sy n="110" d="100"/>
        </p:scale>
        <p:origin x="762" y="108"/>
      </p:cViewPr>
      <p:guideLst>
        <p:guide orient="horz" pos="700"/>
        <p:guide pos="54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/>
          <a:lstStyle>
            <a:lvl1pPr algn="r">
              <a:defRPr sz="1200"/>
            </a:lvl1pPr>
          </a:lstStyle>
          <a:p>
            <a:fld id="{31CA99EF-1131-0545-A851-048FF8EC020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 anchor="b"/>
          <a:lstStyle>
            <a:lvl1pPr algn="r">
              <a:defRPr sz="1200"/>
            </a:lvl1pPr>
          </a:lstStyle>
          <a:p>
            <a:fld id="{FDDABA4F-5ACD-D145-AB5F-61780C8DB2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3274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/>
          <a:lstStyle>
            <a:lvl1pPr algn="r">
              <a:defRPr sz="1200"/>
            </a:lvl1pPr>
          </a:lstStyle>
          <a:p>
            <a:fld id="{37C0DA35-63E4-4C49-B141-983B9C512B6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52" tIns="46726" rIns="93452" bIns="4672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15154"/>
            <a:ext cx="5486400" cy="4466987"/>
          </a:xfrm>
          <a:prstGeom prst="rect">
            <a:avLst/>
          </a:prstGeom>
        </p:spPr>
        <p:txBody>
          <a:bodyPr vert="horz" lIns="93452" tIns="46726" rIns="93452" bIns="46726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3452" tIns="46726" rIns="93452" bIns="46726" rtlCol="0" anchor="b"/>
          <a:lstStyle>
            <a:lvl1pPr algn="r">
              <a:defRPr sz="1200"/>
            </a:lvl1pPr>
          </a:lstStyle>
          <a:p>
            <a:fld id="{0BAC54B4-6C00-A44B-AA04-14A7CDB2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0744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01675" y="3886200"/>
            <a:ext cx="6400800" cy="175260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Master-Untertitelformat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D5C1-89C3-8249-80CF-5D17C8AC2A8B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538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AE6A-4335-F44D-89D1-B2BF873C5101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625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EE71-7945-1746-AA60-4870344B876B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363953" y="28575"/>
            <a:ext cx="2569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0" i="0" dirty="0" smtClean="0">
                <a:latin typeface="Caecilia Bold"/>
                <a:cs typeface="Caecilia Bold"/>
              </a:rPr>
              <a:t>Präsentationstitel</a:t>
            </a:r>
            <a:endParaRPr lang="de-DE" sz="2000" b="0" i="0" dirty="0">
              <a:latin typeface="Caecilia Bold"/>
              <a:cs typeface="Caecilia Bold"/>
            </a:endParaRPr>
          </a:p>
        </p:txBody>
      </p:sp>
    </p:spTree>
    <p:extLst>
      <p:ext uri="{BB962C8B-B14F-4D97-AF65-F5344CB8AC3E}">
        <p14:creationId xmlns:p14="http://schemas.microsoft.com/office/powerpoint/2010/main" val="83727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6875" y="1556001"/>
            <a:ext cx="8229600" cy="4525963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942-9BC8-3046-99B5-501A8D7617B4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677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5DD2F-F983-F642-B43F-7B0CEFA6E859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013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F52E-2736-E044-9C2B-FE81BEC2A085}" type="datetime1">
              <a:rPr lang="de-DE" smtClean="0"/>
              <a:t>15.04.2020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625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653F-374B-9F44-BC83-716151A4439E}" type="datetime1">
              <a:rPr lang="de-DE" smtClean="0"/>
              <a:t>15.04.2020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505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29332-9DA5-3F42-9D49-0BE1AFC09AF3}" type="datetime1">
              <a:rPr lang="de-DE" smtClean="0"/>
              <a:t>15.04.2020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146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30B10-B378-CA42-B2D2-A2D23B955356}" type="datetime1">
              <a:rPr lang="de-DE" smtClean="0"/>
              <a:t>15.04.2020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049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5565-1582-8940-BB03-4B484250B1C7}" type="datetime1">
              <a:rPr lang="de-DE" smtClean="0"/>
              <a:t>15.04.2020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452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8BB4-382A-BB4E-AB74-C3ED587FCAD7}" type="datetime1">
              <a:rPr lang="de-DE" smtClean="0"/>
              <a:t>15.04.2020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1625" y="6492875"/>
            <a:ext cx="717550" cy="365125"/>
          </a:xfrm>
        </p:spPr>
        <p:txBody>
          <a:bodyPr/>
          <a:lstStyle>
            <a:lvl1pPr algn="ctr">
              <a:defRPr/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971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65901" y="381269"/>
            <a:ext cx="633017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6875" y="141489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0890" y="6493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499249"/>
                </a:solidFill>
                <a:latin typeface="Helvetica"/>
                <a:cs typeface="Helvetica"/>
              </a:defRPr>
            </a:lvl1pPr>
          </a:lstStyle>
          <a:p>
            <a:fld id="{17784CA2-D543-EA42-9FF1-C0C9C6DED144}" type="datetime1">
              <a:rPr lang="de-DE" smtClean="0"/>
              <a:pPr/>
              <a:t>15.04.2020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493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99249"/>
                </a:solidFill>
                <a:latin typeface="Helvetica"/>
                <a:cs typeface="Helvetica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6403392" y="6493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rgbClr val="499249"/>
                </a:solidFill>
                <a:latin typeface="Helvetica"/>
                <a:cs typeface="Helvetica"/>
              </a:defRPr>
            </a:lvl1pPr>
          </a:lstStyle>
          <a:p>
            <a:fld id="{892E77FB-1832-2D41-884B-F0A65C5EC33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18" y="161925"/>
            <a:ext cx="1819707" cy="942975"/>
          </a:xfrm>
          <a:prstGeom prst="rect">
            <a:avLst/>
          </a:prstGeom>
        </p:spPr>
      </p:pic>
      <p:cxnSp>
        <p:nvCxnSpPr>
          <p:cNvPr id="13" name="Gerade Verbindung 12"/>
          <p:cNvCxnSpPr/>
          <p:nvPr userDrawn="1"/>
        </p:nvCxnSpPr>
        <p:spPr>
          <a:xfrm>
            <a:off x="-428625" y="6493802"/>
            <a:ext cx="9782175" cy="0"/>
          </a:xfrm>
          <a:prstGeom prst="line">
            <a:avLst/>
          </a:prstGeom>
          <a:ln w="19050">
            <a:solidFill>
              <a:srgbClr val="49924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81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rgbClr val="49924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➭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tabLst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09442" y="3612882"/>
            <a:ext cx="8280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b="1" dirty="0" smtClean="0"/>
              <a:t>Einbringung in die Abiturqualifikation</a:t>
            </a:r>
            <a:endParaRPr lang="de-DE" sz="4400" b="1" dirty="0"/>
          </a:p>
        </p:txBody>
      </p:sp>
      <p:sp>
        <p:nvSpPr>
          <p:cNvPr id="13" name="Titel 1"/>
          <p:cNvSpPr txBox="1">
            <a:spLocks/>
          </p:cNvSpPr>
          <p:nvPr/>
        </p:nvSpPr>
        <p:spPr>
          <a:xfrm>
            <a:off x="539552" y="133350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rgbClr val="49924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Berufliches Gymnasium</a:t>
            </a:r>
            <a:endParaRPr lang="de-DE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4" name="Inhaltsplatzhalt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050" y="1875777"/>
            <a:ext cx="6284422" cy="138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99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405" y="69669"/>
            <a:ext cx="4101737" cy="6337728"/>
          </a:xfrm>
          <a:prstGeom prst="rect">
            <a:avLst/>
          </a:prstGeom>
        </p:spPr>
      </p:pic>
      <p:sp>
        <p:nvSpPr>
          <p:cNvPr id="5" name="Geschweifte Klammer links 4"/>
          <p:cNvSpPr/>
          <p:nvPr/>
        </p:nvSpPr>
        <p:spPr>
          <a:xfrm>
            <a:off x="2364376" y="875210"/>
            <a:ext cx="315685" cy="171123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Geschweifte Klammer links 10"/>
          <p:cNvSpPr/>
          <p:nvPr/>
        </p:nvSpPr>
        <p:spPr>
          <a:xfrm>
            <a:off x="2364377" y="222069"/>
            <a:ext cx="315685" cy="65314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Geschweifte Klammer links 11"/>
          <p:cNvSpPr/>
          <p:nvPr/>
        </p:nvSpPr>
        <p:spPr>
          <a:xfrm>
            <a:off x="2348044" y="2586445"/>
            <a:ext cx="315685" cy="271707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Geschweifte Klammer links 14"/>
          <p:cNvSpPr/>
          <p:nvPr/>
        </p:nvSpPr>
        <p:spPr>
          <a:xfrm>
            <a:off x="2331718" y="5427685"/>
            <a:ext cx="315685" cy="65314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304800" y="357051"/>
            <a:ext cx="1959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Persönliche Daten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304799" y="1407661"/>
            <a:ext cx="1959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Hinweise nach APO-AH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238934" y="3621816"/>
            <a:ext cx="1959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Ihre Ergebnisse in der Studienstufe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22608" y="5569590"/>
            <a:ext cx="1959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Berechnungen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738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5" grpId="0" animBg="1"/>
      <p:bldP spid="6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1. Schritt: doppelt gewichtetes Kern- und Prüfungsfach (</a:t>
            </a:r>
            <a:r>
              <a:rPr lang="de-DE" sz="1800" dirty="0" err="1" smtClean="0"/>
              <a:t>eA</a:t>
            </a:r>
            <a:r>
              <a:rPr lang="de-DE" sz="1800" dirty="0" smtClean="0"/>
              <a:t>) </a:t>
            </a:r>
            <a:endParaRPr lang="de-DE" sz="1800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55" y="1193074"/>
            <a:ext cx="7019495" cy="5068389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942-9BC8-3046-99B5-501A8D7617B4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E77FB-1832-2D41-884B-F0A65C5EC33C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447109" y="2201093"/>
            <a:ext cx="4171413" cy="167638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464527" y="3621575"/>
            <a:ext cx="4161880" cy="192781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6651172" y="1988131"/>
            <a:ext cx="359228" cy="4090452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7041968" y="1992485"/>
            <a:ext cx="396235" cy="4090452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463697" y="1988131"/>
            <a:ext cx="359228" cy="4090452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6684046" y="216180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682740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7037200" y="2168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90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7041968" y="3604157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92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495939" y="216823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495265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468881" y="2606042"/>
            <a:ext cx="4171413" cy="167638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7035165" y="2571207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79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800" dirty="0"/>
              <a:t>2</a:t>
            </a:r>
            <a:r>
              <a:rPr lang="de-DE" sz="1800" dirty="0" smtClean="0"/>
              <a:t>. Schritt: verpflichtend einzubringende Kursergebnisse</a:t>
            </a:r>
            <a:endParaRPr lang="de-DE" sz="1800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55" y="1193074"/>
            <a:ext cx="7019495" cy="5068389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942-9BC8-3046-99B5-501A8D7617B4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E77FB-1832-2D41-884B-F0A65C5EC33C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447109" y="2201093"/>
            <a:ext cx="4171413" cy="167638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464527" y="3621575"/>
            <a:ext cx="4161880" cy="192781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6651172" y="1988131"/>
            <a:ext cx="359228" cy="4090452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7041968" y="1992485"/>
            <a:ext cx="396235" cy="4090452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463697" y="1988131"/>
            <a:ext cx="359228" cy="4090452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6684046" y="216180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682740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7037200" y="2168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90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7041968" y="3604157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92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495939" y="216823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495265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468881" y="2606042"/>
            <a:ext cx="4171413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>
            <a:off x="2786743" y="3429001"/>
            <a:ext cx="3840488" cy="192573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2443829" y="4448625"/>
            <a:ext cx="4171413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2786743" y="4235631"/>
            <a:ext cx="3839664" cy="184316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2786743" y="3219726"/>
            <a:ext cx="3853551" cy="219335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2786743" y="3844011"/>
            <a:ext cx="3849197" cy="159281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2786743" y="4652286"/>
            <a:ext cx="3857904" cy="196316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/>
          <p:cNvSpPr/>
          <p:nvPr/>
        </p:nvSpPr>
        <p:spPr>
          <a:xfrm>
            <a:off x="2786743" y="2810103"/>
            <a:ext cx="1393371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5410232" y="2794732"/>
            <a:ext cx="1216999" cy="183009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/>
          <p:cNvSpPr txBox="1"/>
          <p:nvPr/>
        </p:nvSpPr>
        <p:spPr>
          <a:xfrm>
            <a:off x="7041968" y="2580469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36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7045523" y="2790604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7050497" y="3380406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55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7045523" y="420467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7041968" y="441031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34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7050496" y="4627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53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7510037" y="2564535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7504647" y="2782656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7488186" y="3382784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7513271" y="4206265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7517841" y="4399214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7522337" y="4627333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7053304" y="3185160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7050497" y="3800540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844864" y="2565155"/>
            <a:ext cx="118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Kernfach/PF4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7827495" y="4192522"/>
            <a:ext cx="118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Kernfach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7827495" y="4400619"/>
            <a:ext cx="118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NaWi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/PF3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7854493" y="3402176"/>
            <a:ext cx="118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Gesellschaftsw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7837083" y="3182825"/>
            <a:ext cx="1181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Künstlerisches F.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7800739" y="3797349"/>
            <a:ext cx="12985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Alternative zu MUS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7827495" y="4620392"/>
            <a:ext cx="12985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Alternative zu MUS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7830235" y="2768225"/>
            <a:ext cx="1298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Fremdsprache (wenn Pflicht)</a:t>
            </a:r>
          </a:p>
        </p:txBody>
      </p:sp>
    </p:spTree>
    <p:extLst>
      <p:ext uri="{BB962C8B-B14F-4D97-AF65-F5344CB8AC3E}">
        <p14:creationId xmlns:p14="http://schemas.microsoft.com/office/powerpoint/2010/main" val="6384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3" grpId="0"/>
      <p:bldP spid="42" grpId="0"/>
      <p:bldP spid="43" grpId="0"/>
      <p:bldP spid="44" grpId="0"/>
      <p:bldP spid="45" grpId="0"/>
      <p:bldP spid="47" grpId="0"/>
      <p:bldP spid="48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3. Schritt: Optimierung des Gesamtergebnisses</a:t>
            </a:r>
            <a:endParaRPr lang="de-DE" sz="1800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55" y="1193074"/>
            <a:ext cx="7019495" cy="5068389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942-9BC8-3046-99B5-501A8D7617B4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E77FB-1832-2D41-884B-F0A65C5EC33C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447109" y="2201093"/>
            <a:ext cx="4171413" cy="167638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464527" y="3621575"/>
            <a:ext cx="4161880" cy="192781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6651172" y="1988131"/>
            <a:ext cx="359228" cy="4090452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7041968" y="1992485"/>
            <a:ext cx="396235" cy="4090452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463697" y="1988131"/>
            <a:ext cx="359228" cy="4090452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6684046" y="216180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682740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7037200" y="2168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90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7041968" y="3604157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92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495939" y="216823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495265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468881" y="2606042"/>
            <a:ext cx="4171413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>
            <a:off x="2786743" y="3429001"/>
            <a:ext cx="3840488" cy="192573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2443829" y="4448625"/>
            <a:ext cx="4171413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2786743" y="4235631"/>
            <a:ext cx="3839664" cy="184316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/>
          <p:cNvSpPr/>
          <p:nvPr/>
        </p:nvSpPr>
        <p:spPr>
          <a:xfrm>
            <a:off x="2786743" y="2810103"/>
            <a:ext cx="1393371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5410232" y="2794732"/>
            <a:ext cx="1216999" cy="183009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/>
          <p:cNvSpPr txBox="1"/>
          <p:nvPr/>
        </p:nvSpPr>
        <p:spPr>
          <a:xfrm>
            <a:off x="7041968" y="2580469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36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7045523" y="2790604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7050497" y="3380406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55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7045523" y="420467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7041968" y="441031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7050496" y="4627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53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7510037" y="2564535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7504647" y="2782656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7488186" y="3382784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7513271" y="4206265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7517841" y="4399214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7522337" y="4583073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2782188" y="4647894"/>
            <a:ext cx="3839664" cy="184316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7941090" y="1435766"/>
            <a:ext cx="1142560" cy="1231106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Bislang</a:t>
            </a:r>
          </a:p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30 Kurse eingebracht,</a:t>
            </a:r>
          </a:p>
          <a:p>
            <a:pPr algn="ctr"/>
            <a:endParaRPr lang="de-DE" sz="1000" dirty="0">
              <a:latin typeface="Arial Black" panose="020B0A04020102020204" pitchFamily="34" charset="0"/>
            </a:endParaRPr>
          </a:p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 mindestens </a:t>
            </a:r>
            <a:r>
              <a:rPr lang="de-DE" sz="1200" u="sn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32</a:t>
            </a:r>
            <a:r>
              <a:rPr lang="de-DE" sz="1000" dirty="0" smtClean="0">
                <a:latin typeface="Arial Black" panose="020B0A04020102020204" pitchFamily="34" charset="0"/>
              </a:rPr>
              <a:t> erforderlich!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3" name="Textfeld 42"/>
          <p:cNvSpPr txBox="1"/>
          <p:nvPr/>
        </p:nvSpPr>
        <p:spPr>
          <a:xfrm>
            <a:off x="7001207" y="5641369"/>
            <a:ext cx="484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391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7421568" y="5639829"/>
            <a:ext cx="436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30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7942468" y="2711605"/>
            <a:ext cx="1141182" cy="113877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Neben-rechnung:</a:t>
            </a:r>
          </a:p>
          <a:p>
            <a:pPr algn="ctr"/>
            <a:endParaRPr lang="de-DE" sz="1000" dirty="0" smtClean="0">
              <a:latin typeface="Arial Black" panose="020B0A04020102020204" pitchFamily="34" charset="0"/>
            </a:endParaRPr>
          </a:p>
          <a:p>
            <a:pPr algn="ctr"/>
            <a:r>
              <a:rPr lang="de-DE" sz="900" dirty="0" err="1">
                <a:latin typeface="Arial Black" panose="020B0A04020102020204" pitchFamily="34" charset="0"/>
              </a:rPr>
              <a:t>d</a:t>
            </a:r>
            <a:r>
              <a:rPr lang="de-DE" sz="900" dirty="0" err="1" smtClean="0">
                <a:latin typeface="Arial Black" panose="020B0A04020102020204" pitchFamily="34" charset="0"/>
              </a:rPr>
              <a:t>urchschnittl</a:t>
            </a:r>
            <a:r>
              <a:rPr lang="de-DE" sz="900" dirty="0" smtClean="0">
                <a:latin typeface="Arial Black" panose="020B0A04020102020204" pitchFamily="34" charset="0"/>
              </a:rPr>
              <a:t>.</a:t>
            </a:r>
          </a:p>
          <a:p>
            <a:pPr algn="ctr"/>
            <a:r>
              <a:rPr lang="de-DE" sz="900" dirty="0" smtClean="0">
                <a:latin typeface="Arial Black" panose="020B0A04020102020204" pitchFamily="34" charset="0"/>
              </a:rPr>
              <a:t>Punktzahl =</a:t>
            </a:r>
          </a:p>
          <a:p>
            <a:pPr algn="ctr"/>
            <a:endParaRPr lang="de-DE" sz="1000" dirty="0">
              <a:latin typeface="Arial Black" panose="020B0A04020102020204" pitchFamily="34" charset="0"/>
            </a:endParaRPr>
          </a:p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391/38=</a:t>
            </a:r>
            <a:r>
              <a:rPr lang="de-DE" sz="1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10,29</a:t>
            </a:r>
            <a:endParaRPr lang="de-DE" sz="1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5321346" y="5627267"/>
            <a:ext cx="165748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Summen (vorläufig):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7359042" y="5872354"/>
            <a:ext cx="165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+8         </a:t>
            </a:r>
            <a:r>
              <a:rPr lang="de-DE" sz="800" dirty="0" smtClean="0">
                <a:latin typeface="Arial Black" panose="020B0A04020102020204" pitchFamily="34" charset="0"/>
              </a:rPr>
              <a:t>(2x4 doppelt gewichtete Kurse) 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7948894" y="3916594"/>
            <a:ext cx="1141182" cy="184665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171450" indent="-171450" algn="ctr">
              <a:buFont typeface="Symbol" panose="05050102010706020507" pitchFamily="18" charset="2"/>
              <a:buChar char="Þ"/>
            </a:pPr>
            <a:r>
              <a:rPr lang="de-DE" sz="1000" dirty="0" smtClean="0">
                <a:latin typeface="Arial Black" panose="020B0A04020102020204" pitchFamily="34" charset="0"/>
              </a:rPr>
              <a:t>alle Kurs-ergebnisse mit mehr als </a:t>
            </a:r>
            <a:r>
              <a:rPr lang="de-DE" sz="1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10,29</a:t>
            </a:r>
            <a:r>
              <a:rPr lang="de-DE" sz="1000" dirty="0" smtClean="0">
                <a:latin typeface="Arial Black" panose="020B0A04020102020204" pitchFamily="34" charset="0"/>
              </a:rPr>
              <a:t> Punkten verbessern das Gesamt-ergebnis!</a:t>
            </a:r>
          </a:p>
          <a:p>
            <a:pPr algn="ctr"/>
            <a:r>
              <a:rPr lang="de-DE" sz="2400" b="1" dirty="0" smtClean="0">
                <a:solidFill>
                  <a:srgbClr val="00B05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</a:t>
            </a:r>
            <a:endParaRPr lang="de-DE" sz="2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49" name="Rechteck 48"/>
          <p:cNvSpPr/>
          <p:nvPr/>
        </p:nvSpPr>
        <p:spPr>
          <a:xfrm>
            <a:off x="4180114" y="3215197"/>
            <a:ext cx="2447117" cy="173464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4807131" y="3839920"/>
            <a:ext cx="1808111" cy="183009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Rechteck 52"/>
          <p:cNvSpPr/>
          <p:nvPr/>
        </p:nvSpPr>
        <p:spPr>
          <a:xfrm>
            <a:off x="4819121" y="4863841"/>
            <a:ext cx="591112" cy="183009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hteck 53"/>
          <p:cNvSpPr/>
          <p:nvPr/>
        </p:nvSpPr>
        <p:spPr>
          <a:xfrm>
            <a:off x="6025433" y="4860060"/>
            <a:ext cx="591112" cy="183009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51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3" grpId="0"/>
      <p:bldP spid="44" grpId="0"/>
      <p:bldP spid="45" grpId="0" animBg="1"/>
      <p:bldP spid="46" grpId="0" animBg="1"/>
      <p:bldP spid="47" grpId="0"/>
      <p:bldP spid="48" grpId="0" animBg="1"/>
      <p:bldP spid="49" grpId="0" animBg="1"/>
      <p:bldP spid="52" grpId="0" animBg="1"/>
      <p:bldP spid="53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3. Schritt: Optimierung des Gesamtergebnisses</a:t>
            </a:r>
            <a:endParaRPr lang="de-DE" sz="1800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55" y="1193074"/>
            <a:ext cx="7019495" cy="5068389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942-9BC8-3046-99B5-501A8D7617B4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E77FB-1832-2D41-884B-F0A65C5EC33C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447109" y="2201093"/>
            <a:ext cx="4171413" cy="167638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464527" y="3621575"/>
            <a:ext cx="4161880" cy="192781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6651172" y="1988131"/>
            <a:ext cx="359228" cy="4090452"/>
          </a:xfrm>
          <a:prstGeom prst="rect">
            <a:avLst/>
          </a:prstGeom>
          <a:solidFill>
            <a:srgbClr val="00B0F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7041968" y="1992485"/>
            <a:ext cx="396235" cy="4090452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463697" y="1988131"/>
            <a:ext cx="359228" cy="4090452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6684046" y="216180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682740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7037200" y="2168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90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7041968" y="3604157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92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495939" y="2168231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495265" y="3604157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468881" y="2606042"/>
            <a:ext cx="4171413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>
            <a:off x="2786743" y="3429001"/>
            <a:ext cx="3840488" cy="192573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2443829" y="4448625"/>
            <a:ext cx="4171413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2786743" y="4235631"/>
            <a:ext cx="3839664" cy="184316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/>
          <p:cNvSpPr/>
          <p:nvPr/>
        </p:nvSpPr>
        <p:spPr>
          <a:xfrm>
            <a:off x="2786743" y="2810103"/>
            <a:ext cx="1393371" cy="167638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5410232" y="2794732"/>
            <a:ext cx="1216999" cy="183009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/>
          <p:cNvSpPr txBox="1"/>
          <p:nvPr/>
        </p:nvSpPr>
        <p:spPr>
          <a:xfrm>
            <a:off x="7041968" y="2580469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36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7045523" y="2790604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7050497" y="3380406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55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7045523" y="420467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7041968" y="441031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7050496" y="462733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53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7510037" y="2564535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7504647" y="2782656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7488186" y="3382784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7513271" y="4206265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7517841" y="4399214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7513271" y="4627333"/>
            <a:ext cx="296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rial Black" panose="020B0A04020102020204" pitchFamily="34" charset="0"/>
              </a:rPr>
              <a:t>4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2782188" y="4647894"/>
            <a:ext cx="3839664" cy="184316"/>
          </a:xfrm>
          <a:prstGeom prst="rect">
            <a:avLst/>
          </a:prstGeom>
          <a:solidFill>
            <a:srgbClr val="FF000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Textfeld 42"/>
          <p:cNvSpPr txBox="1"/>
          <p:nvPr/>
        </p:nvSpPr>
        <p:spPr>
          <a:xfrm>
            <a:off x="7001207" y="5641369"/>
            <a:ext cx="484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497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7421568" y="5639829"/>
            <a:ext cx="436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39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6025432" y="5627267"/>
            <a:ext cx="953399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Summen: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7359042" y="5872354"/>
            <a:ext cx="165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+8         </a:t>
            </a:r>
            <a:r>
              <a:rPr lang="de-DE" sz="800" dirty="0" smtClean="0">
                <a:latin typeface="Arial Black" panose="020B0A04020102020204" pitchFamily="34" charset="0"/>
              </a:rPr>
              <a:t>(2x4 doppelt gewichtete Kurse) 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7948894" y="3916594"/>
            <a:ext cx="1141182" cy="184665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171450" indent="-171450" algn="ctr">
              <a:buFont typeface="Symbol" panose="05050102010706020507" pitchFamily="18" charset="2"/>
              <a:buChar char="Þ"/>
            </a:pPr>
            <a:r>
              <a:rPr lang="de-DE" sz="1000" dirty="0" smtClean="0">
                <a:latin typeface="Arial Black" panose="020B0A04020102020204" pitchFamily="34" charset="0"/>
              </a:rPr>
              <a:t>alle Kurs-ergebnisse mit mehr als </a:t>
            </a:r>
            <a:r>
              <a:rPr lang="de-DE" sz="1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10,29</a:t>
            </a:r>
            <a:r>
              <a:rPr lang="de-DE" sz="1000" dirty="0" smtClean="0">
                <a:latin typeface="Arial Black" panose="020B0A04020102020204" pitchFamily="34" charset="0"/>
              </a:rPr>
              <a:t> Punkten verbessern das Gesamt-ergebnis!</a:t>
            </a:r>
          </a:p>
          <a:p>
            <a:pPr algn="ctr"/>
            <a:r>
              <a:rPr lang="de-DE" sz="2400" b="1" dirty="0" smtClean="0">
                <a:solidFill>
                  <a:srgbClr val="00B05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</a:t>
            </a:r>
            <a:endParaRPr lang="de-DE" sz="2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49" name="Rechteck 48"/>
          <p:cNvSpPr/>
          <p:nvPr/>
        </p:nvSpPr>
        <p:spPr>
          <a:xfrm>
            <a:off x="4180114" y="3215197"/>
            <a:ext cx="2447117" cy="173464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4807131" y="3839920"/>
            <a:ext cx="1808111" cy="183009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Rechteck 52"/>
          <p:cNvSpPr/>
          <p:nvPr/>
        </p:nvSpPr>
        <p:spPr>
          <a:xfrm>
            <a:off x="4819121" y="4863841"/>
            <a:ext cx="591112" cy="183009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hteck 53"/>
          <p:cNvSpPr/>
          <p:nvPr/>
        </p:nvSpPr>
        <p:spPr>
          <a:xfrm>
            <a:off x="6025433" y="4860060"/>
            <a:ext cx="591112" cy="183009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Textfeld 49"/>
          <p:cNvSpPr txBox="1"/>
          <p:nvPr/>
        </p:nvSpPr>
        <p:spPr>
          <a:xfrm>
            <a:off x="7056249" y="3186353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49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7043603" y="3799708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35</a:t>
            </a:r>
            <a:endParaRPr lang="de-DE" sz="1000" dirty="0">
              <a:latin typeface="Arial Black" panose="020B0A04020102020204" pitchFamily="34" charset="0"/>
            </a:endParaRPr>
          </a:p>
        </p:txBody>
      </p:sp>
      <p:sp>
        <p:nvSpPr>
          <p:cNvPr id="55" name="Textfeld 54"/>
          <p:cNvSpPr txBox="1"/>
          <p:nvPr/>
        </p:nvSpPr>
        <p:spPr>
          <a:xfrm>
            <a:off x="7040390" y="4844772"/>
            <a:ext cx="396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Arial Black" panose="020B0A04020102020204" pitchFamily="34" charset="0"/>
              </a:rPr>
              <a:t>22</a:t>
            </a:r>
            <a:endParaRPr lang="de-DE" sz="1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0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 animBg="1"/>
      <p:bldP spid="50" grpId="0"/>
      <p:bldP spid="51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Berechnung des Ergebnisses aus Block I der Abiturqualifikation (2/3 des Gesamtergebnisses)</a:t>
            </a:r>
            <a:endParaRPr lang="de-DE" sz="1800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901" y="1454625"/>
            <a:ext cx="8211408" cy="2777741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942-9BC8-3046-99B5-501A8D7617B4}" type="datetime1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E77FB-1832-2D41-884B-F0A65C5EC33C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7403047" y="1576936"/>
            <a:ext cx="641258" cy="369332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 Black" panose="020B0A04020102020204" pitchFamily="34" charset="0"/>
              </a:rPr>
              <a:t>497</a:t>
            </a:r>
            <a:endParaRPr lang="de-DE" dirty="0">
              <a:latin typeface="Arial Black" panose="020B0A040201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921625" y="1947465"/>
            <a:ext cx="557348" cy="369332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 Black" panose="020B0A04020102020204" pitchFamily="34" charset="0"/>
              </a:rPr>
              <a:t>3</a:t>
            </a:r>
            <a:r>
              <a:rPr lang="de-DE" dirty="0" smtClean="0">
                <a:latin typeface="Arial Black" panose="020B0A04020102020204" pitchFamily="34" charset="0"/>
              </a:rPr>
              <a:t>9</a:t>
            </a:r>
            <a:endParaRPr lang="de-DE" dirty="0">
              <a:latin typeface="Arial Black" panose="020B0A040201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486196" y="2426596"/>
            <a:ext cx="99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10,57</a:t>
            </a:r>
            <a:endParaRPr lang="de-DE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7582310" y="2985386"/>
            <a:ext cx="853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 Black" panose="020B0A04020102020204" pitchFamily="34" charset="0"/>
              </a:rPr>
              <a:t>423</a:t>
            </a:r>
            <a:endParaRPr lang="de-DE" sz="2400" dirty="0">
              <a:latin typeface="Arial Black" panose="020B0A04020102020204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800423" y="4259804"/>
            <a:ext cx="7543154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400" b="0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Viel Spaß und Erfolg</a:t>
            </a:r>
          </a:p>
          <a:p>
            <a:pPr algn="ctr"/>
            <a:r>
              <a:rPr lang="de-DE" sz="4400" b="0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beim Einbringen und Berechnen</a:t>
            </a:r>
          </a:p>
          <a:p>
            <a:pPr algn="ctr"/>
            <a:r>
              <a:rPr lang="de-DE" sz="4400" b="1" u="sng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Ihrer</a:t>
            </a:r>
            <a:r>
              <a:rPr lang="de-DE" sz="4400" b="0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Ergebnisse!</a:t>
            </a:r>
            <a:endParaRPr lang="de-DE" sz="4400" b="0" cap="none" spc="0" dirty="0">
              <a:ln w="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023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Vorlage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Vorlage_Master.potx</Template>
  <TotalTime>0</TotalTime>
  <Words>240</Words>
  <Application>Microsoft Office PowerPoint</Application>
  <PresentationFormat>Bildschirmpräsentation (4:3)</PresentationFormat>
  <Paragraphs>124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5" baseType="lpstr">
      <vt:lpstr>Caecilia Bold</vt:lpstr>
      <vt:lpstr>Arial</vt:lpstr>
      <vt:lpstr>Arial Black</vt:lpstr>
      <vt:lpstr>Calibri</vt:lpstr>
      <vt:lpstr>Helvetica</vt:lpstr>
      <vt:lpstr>Symbol</vt:lpstr>
      <vt:lpstr>Wingdings</vt:lpstr>
      <vt:lpstr>Vorlage_Master</vt:lpstr>
      <vt:lpstr>PowerPoint-Präsentation</vt:lpstr>
      <vt:lpstr>PowerPoint-Präsentation</vt:lpstr>
      <vt:lpstr>1. Schritt: doppelt gewichtetes Kern- und Prüfungsfach (eA) </vt:lpstr>
      <vt:lpstr>2. Schritt: verpflichtend einzubringende Kursergebnisse</vt:lpstr>
      <vt:lpstr>3. Schritt: Optimierung des Gesamtergebnisses</vt:lpstr>
      <vt:lpstr>3. Schritt: Optimierung des Gesamtergebnisses</vt:lpstr>
      <vt:lpstr>Berechnung des Ergebnisses aus Block I der Abiturqualifikation (2/3 des Gesamtergebnisses)</vt:lpstr>
    </vt:vector>
  </TitlesOfParts>
  <Company>H 8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Inga von Garrel</dc:creator>
  <cp:lastModifiedBy>Oldsen, Mathias</cp:lastModifiedBy>
  <cp:revision>129</cp:revision>
  <cp:lastPrinted>2020-04-15T14:10:17Z</cp:lastPrinted>
  <dcterms:created xsi:type="dcterms:W3CDTF">2012-08-14T09:00:06Z</dcterms:created>
  <dcterms:modified xsi:type="dcterms:W3CDTF">2020-04-15T15:28:45Z</dcterms:modified>
</cp:coreProperties>
</file>